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757" r:id="rId3"/>
    <p:sldId id="754" r:id="rId4"/>
    <p:sldId id="755" r:id="rId5"/>
    <p:sldId id="259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河北 隆" initials="河北" lastIdx="1" clrIdx="0">
    <p:extLst>
      <p:ext uri="{19B8F6BF-5375-455C-9EA6-DF929625EA0E}">
        <p15:presenceInfo xmlns:p15="http://schemas.microsoft.com/office/powerpoint/2012/main" userId="e99362cb04ed693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5858E0"/>
    <a:srgbClr val="FF99FF"/>
    <a:srgbClr val="FFEBFF"/>
    <a:srgbClr val="FFCCFF"/>
    <a:srgbClr val="00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1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3E8ED-3A6C-48BD-BA2D-1653B878E61F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2EC84-3B06-4B90-80A7-830B3E4DC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576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22EC84-3B06-4B90-80A7-830B3E4DC07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090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45010C-B597-4799-910C-B3F3EA032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2B8CE7-9C85-4065-8AF2-3A0CA244A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C1FC75-239C-4190-96DB-9ED4C8775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B6E2-29A5-4740-9EF7-25BF7E1685B6}" type="datetime1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F80D8F-CFBE-4DC8-B56C-5BFC19B8E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A21927-0FC0-4847-AB00-8C285920C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E8F5-F234-482F-B14D-7E6A9AD19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18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FCE275-1758-4F9C-A476-CD2DCAF4F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99CC96C-92AF-4FB9-88F9-39FF63449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749900-58DF-4729-B789-3DCDD4246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EB92-91AB-429F-A30D-C6A605B01CA1}" type="datetime1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F9FD5A-C511-4561-B44A-F0620D485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D6BA3A-D7DD-4D9B-BBAC-8C7D6A0F1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E8F5-F234-482F-B14D-7E6A9AD19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1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A2F337F-E80B-497E-A4F5-F669780E4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BFEC35C-8B9A-4917-83E6-F4C62F033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7E075C-4A80-4D2E-AED2-10D91E3C0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4188-846A-4867-B75A-E97226A35670}" type="datetime1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30EC34-C60E-4B4A-BD1C-45568490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9FFDCD-82F7-43F8-B55F-FF05BFCE3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E8F5-F234-482F-B14D-7E6A9AD19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83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45E9A2-75A8-4BEA-9BA6-2592BD64B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911FA2-3C71-454E-A614-C338BD54A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485CF6-DB9F-4375-BB0B-C1990C2EE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91C4-9CAE-42FF-AC72-BA3034104164}" type="datetime1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7AB099-923A-41FD-8140-179565F5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3ABCD8-D8DE-4122-B59F-D5A797DBE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E8F5-F234-482F-B14D-7E6A9AD19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71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6C2F3B-AF70-48B1-90BF-2256819C5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86833B-86B6-45EB-9ECD-BDF1C129C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A2C747-6A51-41DD-BBA6-2052A241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0ECE-E9C7-4045-8EB4-E86C9F0C07D5}" type="datetime1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6C6D81-D7DF-41F0-96D0-AA37F3C98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B2B350-BC09-47E2-8226-238A2F7B8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E8F5-F234-482F-B14D-7E6A9AD19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97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2A5E8-8616-4928-8984-B7480BAC7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DD7573-6EBD-44EB-A092-1C31DD4C6F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230637-B3BF-4E69-8DB8-6EE9D0799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6D2039-C0C5-4E79-9A9E-95BD61DEE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9477-5DF8-47E0-8DED-10DFC9F37C61}" type="datetime1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0167FD-4B7A-45FE-97F9-EBC0999AA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B6055A-CCB1-40CE-AFB5-0755842BB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E8F5-F234-482F-B14D-7E6A9AD19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24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77E2D4-6132-4FEF-9528-B35DFFDA1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119FA3-F584-4AC7-9416-95F2465B1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5553F70-06CA-42A4-9D6C-FACA8A812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67C6F3E-35AC-4580-AE89-65D14737EC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4779D23-0299-419B-94B8-3508D367E8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325E5A0-4F06-4E22-88BE-D68D50BA0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5150-AB92-4D5B-8CC0-BAC522822FA4}" type="datetime1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9C37427-C44A-405E-94D2-BB431C9A3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EB86B15-AC49-49CF-9F0D-DDCADD9AD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E8F5-F234-482F-B14D-7E6A9AD19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80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9E66AB-BCF2-4FE8-988F-DAF95866F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55A8642-6ABB-4037-AAFE-AE54FB1BC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43E6-E215-4381-BA2F-58CDCF8E999B}" type="datetime1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FD5EF4-F920-4242-A3EC-EAE2F5C99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93F22AE-12A0-4648-B63B-861787DF8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E8F5-F234-482F-B14D-7E6A9AD19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63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8240097-75F6-4D5A-9A5D-A8C96AAA7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4D67-B8A0-46A3-A366-5137CF6F6AA2}" type="datetime1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C16E781-FA8D-496E-8260-A0DAE3DDC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CDEE5C0-0C20-4FEA-A3D5-EEF8310C6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E8F5-F234-482F-B14D-7E6A9AD19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47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E384D4-B6A3-4613-A247-5A3779442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A0AD1D-9C7C-4144-92A9-AD387A774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A7B566-C600-4039-B609-8A4B709C9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8DD602-F623-4728-A30A-D599C5069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B541-B9DE-4451-BCA6-D2D61249D086}" type="datetime1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6EA758-9CE8-42EA-B6E7-9F09BA1D6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619F77-2CD6-4F44-BEA9-84349F82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E8F5-F234-482F-B14D-7E6A9AD19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06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E3E731-68E3-4946-8FBF-D161CD5DF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BB770E1-4E73-404F-8E97-08E6783382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267126-C53E-49E0-A6EB-C1B639EC50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2D3230-E3CA-4EF6-A136-27A615357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24BA-58A2-437B-B37A-A5BCF2604CB8}" type="datetime1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B64522-7D05-4279-AE76-5025F69ED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52BFC8-3C8B-42E9-A92F-4C4BBFD69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E8F5-F234-482F-B14D-7E6A9AD19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25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7EB20E-9D4E-40E2-925A-200AF8BCB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D9D83E-753B-4EDD-B8D3-F7332A517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29621F-B518-4EF3-89B5-7ED4F484C8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CC499-586A-49AE-8B68-B8B9D5BBF88F}" type="datetime1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AC1025-159B-42DC-A989-F5FAB14ED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51EA63-C3DA-488E-A5C7-7C2D00054D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DE8F5-F234-482F-B14D-7E6A9AD19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20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E60F926-6D92-4D70-B29B-9B6AFB2831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392" y="988290"/>
            <a:ext cx="7415442" cy="5536865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7367E19-A1AC-472C-8F22-7806EE0D1924}"/>
              </a:ext>
            </a:extLst>
          </p:cNvPr>
          <p:cNvSpPr txBox="1"/>
          <p:nvPr/>
        </p:nvSpPr>
        <p:spPr>
          <a:xfrm>
            <a:off x="112737" y="219163"/>
            <a:ext cx="8338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/>
              <a:t>組織</a:t>
            </a:r>
            <a:r>
              <a:rPr lang="ja-JP" altLang="en-US" sz="2400" b="1" u="sng" dirty="0"/>
              <a:t>が人体に学ぶことが多いのではないでしょうか？</a:t>
            </a:r>
            <a:endParaRPr kumimoji="1" lang="ja-JP" altLang="en-US" sz="2400" b="1" u="sng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276EB21-C0D5-411B-A158-323AC541507C}"/>
              </a:ext>
            </a:extLst>
          </p:cNvPr>
          <p:cNvSpPr txBox="1"/>
          <p:nvPr/>
        </p:nvSpPr>
        <p:spPr>
          <a:xfrm>
            <a:off x="9453970" y="923305"/>
            <a:ext cx="2636429" cy="1299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/>
              <a:t>神経系</a:t>
            </a:r>
            <a:endParaRPr lang="en-US" altLang="ja-JP" b="1" dirty="0"/>
          </a:p>
          <a:p>
            <a:pPr>
              <a:lnSpc>
                <a:spcPct val="150000"/>
              </a:lnSpc>
            </a:pPr>
            <a:r>
              <a:rPr lang="ja-JP" altLang="en-US" b="1" dirty="0"/>
              <a:t>組織末端まで、目配り気配りできているか？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BD56BCD-6555-47F6-B691-3CB40CAB0B69}"/>
              </a:ext>
            </a:extLst>
          </p:cNvPr>
          <p:cNvSpPr txBox="1"/>
          <p:nvPr/>
        </p:nvSpPr>
        <p:spPr>
          <a:xfrm>
            <a:off x="120072" y="4508225"/>
            <a:ext cx="2650837" cy="1299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/>
              <a:t>呼吸器系</a:t>
            </a:r>
            <a:endParaRPr lang="en-US" altLang="ja-JP" b="1" dirty="0"/>
          </a:p>
          <a:p>
            <a:pPr>
              <a:lnSpc>
                <a:spcPct val="150000"/>
              </a:lnSpc>
            </a:pPr>
            <a:r>
              <a:rPr lang="ja-JP" altLang="en-US" b="1" dirty="0"/>
              <a:t>新鮮な情報を採り入れているか？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5ED3C3C-2AB6-41F1-9681-75ACD8AC1A98}"/>
              </a:ext>
            </a:extLst>
          </p:cNvPr>
          <p:cNvSpPr txBox="1"/>
          <p:nvPr/>
        </p:nvSpPr>
        <p:spPr>
          <a:xfrm>
            <a:off x="9485745" y="2684583"/>
            <a:ext cx="2632363" cy="1299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/>
              <a:t>循環器系</a:t>
            </a:r>
            <a:endParaRPr lang="en-US" altLang="ja-JP" b="1" dirty="0"/>
          </a:p>
          <a:p>
            <a:pPr>
              <a:lnSpc>
                <a:spcPct val="150000"/>
              </a:lnSpc>
            </a:pPr>
            <a:r>
              <a:rPr lang="ja-JP" altLang="en-US" b="1" dirty="0"/>
              <a:t>組織末端まで、情報が行き渡っているか？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AAA9F8-0EAB-4FE2-8036-93D786A3A7A9}"/>
              </a:ext>
            </a:extLst>
          </p:cNvPr>
          <p:cNvSpPr txBox="1"/>
          <p:nvPr/>
        </p:nvSpPr>
        <p:spPr>
          <a:xfrm>
            <a:off x="175491" y="987960"/>
            <a:ext cx="2632364" cy="1299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/>
              <a:t>骨格系</a:t>
            </a:r>
            <a:endParaRPr lang="en-US" altLang="ja-JP" b="1" dirty="0"/>
          </a:p>
          <a:p>
            <a:pPr>
              <a:lnSpc>
                <a:spcPct val="150000"/>
              </a:lnSpc>
            </a:pPr>
            <a:r>
              <a:rPr lang="ja-JP" altLang="en-US" b="1" dirty="0"/>
              <a:t>組織の構造や体制は、頑丈・骨太か？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18E3563-D031-4AE4-9983-4A8D5C15FC98}"/>
              </a:ext>
            </a:extLst>
          </p:cNvPr>
          <p:cNvSpPr txBox="1"/>
          <p:nvPr/>
        </p:nvSpPr>
        <p:spPr>
          <a:xfrm>
            <a:off x="110837" y="2623127"/>
            <a:ext cx="2558472" cy="1299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/>
              <a:t>筋肉系</a:t>
            </a:r>
            <a:endParaRPr lang="en-US" altLang="ja-JP" b="1" dirty="0"/>
          </a:p>
          <a:p>
            <a:pPr>
              <a:lnSpc>
                <a:spcPct val="150000"/>
              </a:lnSpc>
            </a:pPr>
            <a:r>
              <a:rPr lang="ja-JP" altLang="en-US" b="1" dirty="0"/>
              <a:t>スタッフは、強く逞しく育っているか？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3ACB5F6-9DC1-4D7B-BF52-62A73B7D6327}"/>
              </a:ext>
            </a:extLst>
          </p:cNvPr>
          <p:cNvSpPr txBox="1"/>
          <p:nvPr/>
        </p:nvSpPr>
        <p:spPr>
          <a:xfrm>
            <a:off x="9477050" y="4551542"/>
            <a:ext cx="2604114" cy="171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/>
              <a:t>消化器系</a:t>
            </a:r>
            <a:endParaRPr lang="en-US" altLang="ja-JP" b="1" dirty="0"/>
          </a:p>
          <a:p>
            <a:pPr>
              <a:lnSpc>
                <a:spcPct val="150000"/>
              </a:lnSpc>
            </a:pPr>
            <a:r>
              <a:rPr lang="ja-JP" altLang="en-US" b="1" dirty="0"/>
              <a:t>仕事がしっかり消化され組織の栄養になっているか？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BBA935F-569D-45B4-A659-E6173D6C8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E8F5-F234-482F-B14D-7E6A9AD1984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481D3911-21A0-46C8-BA9F-7F1DAEEE3B3E}"/>
              </a:ext>
            </a:extLst>
          </p:cNvPr>
          <p:cNvSpPr/>
          <p:nvPr/>
        </p:nvSpPr>
        <p:spPr>
          <a:xfrm>
            <a:off x="120073" y="1431639"/>
            <a:ext cx="2456873" cy="868218"/>
          </a:xfrm>
          <a:prstGeom prst="roundRect">
            <a:avLst>
              <a:gd name="adj" fmla="val 2996"/>
            </a:avLst>
          </a:prstGeom>
          <a:noFill/>
          <a:ln w="28575"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FF6D1C4D-2560-4332-B3F1-5DB8AE884201}"/>
              </a:ext>
            </a:extLst>
          </p:cNvPr>
          <p:cNvSpPr/>
          <p:nvPr/>
        </p:nvSpPr>
        <p:spPr>
          <a:xfrm>
            <a:off x="115455" y="3061858"/>
            <a:ext cx="2456873" cy="868218"/>
          </a:xfrm>
          <a:prstGeom prst="roundRect">
            <a:avLst>
              <a:gd name="adj" fmla="val 2996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5D522F3B-6880-4C08-9C76-5523E1C700ED}"/>
              </a:ext>
            </a:extLst>
          </p:cNvPr>
          <p:cNvSpPr/>
          <p:nvPr/>
        </p:nvSpPr>
        <p:spPr>
          <a:xfrm>
            <a:off x="129310" y="4959931"/>
            <a:ext cx="2456873" cy="868218"/>
          </a:xfrm>
          <a:prstGeom prst="roundRect">
            <a:avLst>
              <a:gd name="adj" fmla="val 2996"/>
            </a:avLst>
          </a:prstGeom>
          <a:noFill/>
          <a:ln w="28575"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5F5AC6A4-F36E-4828-8F29-251B859689B1}"/>
              </a:ext>
            </a:extLst>
          </p:cNvPr>
          <p:cNvSpPr/>
          <p:nvPr/>
        </p:nvSpPr>
        <p:spPr>
          <a:xfrm>
            <a:off x="9453420" y="1353130"/>
            <a:ext cx="2456873" cy="868218"/>
          </a:xfrm>
          <a:prstGeom prst="roundRect">
            <a:avLst>
              <a:gd name="adj" fmla="val 2996"/>
            </a:avLst>
          </a:prstGeom>
          <a:noFill/>
          <a:ln w="28575"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4F6D97CF-76DC-423D-8154-08E4448FC16B}"/>
              </a:ext>
            </a:extLst>
          </p:cNvPr>
          <p:cNvSpPr/>
          <p:nvPr/>
        </p:nvSpPr>
        <p:spPr>
          <a:xfrm>
            <a:off x="9485747" y="3131133"/>
            <a:ext cx="2456873" cy="868218"/>
          </a:xfrm>
          <a:prstGeom prst="roundRect">
            <a:avLst>
              <a:gd name="adj" fmla="val 2996"/>
            </a:avLst>
          </a:prstGeom>
          <a:noFill/>
          <a:ln w="28575"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F9548DA6-16F4-4B21-95FB-E5CC40486E73}"/>
              </a:ext>
            </a:extLst>
          </p:cNvPr>
          <p:cNvSpPr/>
          <p:nvPr/>
        </p:nvSpPr>
        <p:spPr>
          <a:xfrm>
            <a:off x="9490364" y="5010732"/>
            <a:ext cx="2456873" cy="1279231"/>
          </a:xfrm>
          <a:prstGeom prst="roundRect">
            <a:avLst>
              <a:gd name="adj" fmla="val 2996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412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2BBE6BE0-AED2-4076-A232-F1CB6CD835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25" t="4212" r="15243" b="4040"/>
          <a:stretch/>
        </p:blipFill>
        <p:spPr>
          <a:xfrm>
            <a:off x="2189018" y="731198"/>
            <a:ext cx="7499927" cy="5948218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0699AAC-2AAF-49BE-B708-747B2A88064E}"/>
              </a:ext>
            </a:extLst>
          </p:cNvPr>
          <p:cNvSpPr txBox="1">
            <a:spLocks/>
          </p:cNvSpPr>
          <p:nvPr/>
        </p:nvSpPr>
        <p:spPr>
          <a:xfrm rot="2172394">
            <a:off x="7449796" y="4799624"/>
            <a:ext cx="2509350" cy="15011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b="1" dirty="0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D08C9B04-1F70-4BAF-BF48-6C2751AA6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E8F5-F234-482F-B14D-7E6A9AD19840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227AD8-2FE8-4DEA-BD86-0524C3C74508}"/>
              </a:ext>
            </a:extLst>
          </p:cNvPr>
          <p:cNvSpPr txBox="1"/>
          <p:nvPr/>
        </p:nvSpPr>
        <p:spPr>
          <a:xfrm>
            <a:off x="149682" y="226048"/>
            <a:ext cx="4111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>
                <a:uFill>
                  <a:solidFill>
                    <a:schemeClr val="tx1"/>
                  </a:solidFill>
                </a:uFill>
              </a:rPr>
              <a:t>今現在の</a:t>
            </a:r>
            <a:r>
              <a:rPr kumimoji="1" lang="ja-JP" altLang="en-US" sz="2400" b="1" u="sng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組織</a:t>
            </a:r>
            <a:r>
              <a:rPr kumimoji="1" lang="ja-JP" altLang="en-US" sz="2400" b="1" u="sng" dirty="0">
                <a:uFill>
                  <a:solidFill>
                    <a:schemeClr val="tx1"/>
                  </a:solidFill>
                </a:uFill>
              </a:rPr>
              <a:t>を評価する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B7F5D16-6190-4CB5-A6EF-E77DAC9AAAB0}"/>
              </a:ext>
            </a:extLst>
          </p:cNvPr>
          <p:cNvSpPr txBox="1"/>
          <p:nvPr/>
        </p:nvSpPr>
        <p:spPr>
          <a:xfrm>
            <a:off x="4224637" y="669879"/>
            <a:ext cx="3478491" cy="800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i="1" dirty="0">
                <a:solidFill>
                  <a:srgbClr val="0000CC"/>
                </a:solidFill>
              </a:rPr>
              <a:t>統合性</a:t>
            </a:r>
            <a:endParaRPr kumimoji="1" lang="en-US" altLang="ja-JP" sz="2800" b="1" i="1" dirty="0">
              <a:solidFill>
                <a:srgbClr val="0000CC"/>
              </a:solidFill>
            </a:endParaRPr>
          </a:p>
          <a:p>
            <a:pPr algn="ctr"/>
            <a:r>
              <a:rPr kumimoji="1" lang="ja-JP" altLang="en-US" b="1" dirty="0"/>
              <a:t>組織の体をなしているか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DCA82C-9576-4E1C-996A-CC2B0385A3C9}"/>
              </a:ext>
            </a:extLst>
          </p:cNvPr>
          <p:cNvSpPr txBox="1"/>
          <p:nvPr/>
        </p:nvSpPr>
        <p:spPr>
          <a:xfrm>
            <a:off x="7277255" y="1311806"/>
            <a:ext cx="3478491" cy="800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i="1" dirty="0">
                <a:solidFill>
                  <a:srgbClr val="0000CC"/>
                </a:solidFill>
              </a:rPr>
              <a:t>協働性</a:t>
            </a:r>
            <a:endParaRPr lang="en-US" altLang="ja-JP" sz="2800" b="1" i="1" dirty="0">
              <a:solidFill>
                <a:srgbClr val="0000CC"/>
              </a:solidFill>
            </a:endParaRPr>
          </a:p>
          <a:p>
            <a:pPr algn="ctr"/>
            <a:r>
              <a:rPr lang="ja-JP" altLang="en-US" b="1" dirty="0"/>
              <a:t>協力・支援し合っている</a:t>
            </a:r>
            <a:r>
              <a:rPr kumimoji="1" lang="ja-JP" altLang="en-US" b="1" dirty="0"/>
              <a:t>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DD9492D-37C3-4C95-A137-4250CCA618E2}"/>
              </a:ext>
            </a:extLst>
          </p:cNvPr>
          <p:cNvSpPr txBox="1"/>
          <p:nvPr/>
        </p:nvSpPr>
        <p:spPr>
          <a:xfrm>
            <a:off x="8030018" y="2591041"/>
            <a:ext cx="3478491" cy="800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i="1" dirty="0">
                <a:solidFill>
                  <a:srgbClr val="0000CC"/>
                </a:solidFill>
              </a:rPr>
              <a:t>持続性</a:t>
            </a:r>
            <a:endParaRPr lang="en-US" altLang="ja-JP" sz="2800" b="1" i="1" dirty="0">
              <a:solidFill>
                <a:srgbClr val="0000CC"/>
              </a:solidFill>
            </a:endParaRPr>
          </a:p>
          <a:p>
            <a:pPr algn="ctr"/>
            <a:r>
              <a:rPr lang="ja-JP" altLang="en-US" b="1" dirty="0"/>
              <a:t>事業を安定継続できるか</a:t>
            </a:r>
            <a:endParaRPr kumimoji="1" lang="ja-JP" altLang="en-US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9E8BF3-7C95-4001-9F4A-55D6558C0333}"/>
              </a:ext>
            </a:extLst>
          </p:cNvPr>
          <p:cNvSpPr txBox="1"/>
          <p:nvPr/>
        </p:nvSpPr>
        <p:spPr>
          <a:xfrm>
            <a:off x="8016164" y="4101186"/>
            <a:ext cx="3478491" cy="800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i="1" dirty="0">
                <a:solidFill>
                  <a:srgbClr val="0000CC"/>
                </a:solidFill>
              </a:rPr>
              <a:t>創造</a:t>
            </a:r>
            <a:r>
              <a:rPr kumimoji="1" lang="ja-JP" altLang="en-US" sz="2800" b="1" i="1" dirty="0">
                <a:solidFill>
                  <a:srgbClr val="0000CC"/>
                </a:solidFill>
              </a:rPr>
              <a:t>性</a:t>
            </a:r>
            <a:endParaRPr lang="en-US" altLang="ja-JP" sz="2800" b="1" i="1" dirty="0">
              <a:solidFill>
                <a:srgbClr val="0000CC"/>
              </a:solidFill>
            </a:endParaRPr>
          </a:p>
          <a:p>
            <a:pPr algn="ctr"/>
            <a:r>
              <a:rPr lang="ja-JP" altLang="en-US" b="1" dirty="0"/>
              <a:t>イノベーションがあるか</a:t>
            </a:r>
            <a:endParaRPr kumimoji="1" lang="ja-JP" altLang="en-US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7F0BE5-F75D-45FA-A9F5-4DE5DD045A11}"/>
              </a:ext>
            </a:extLst>
          </p:cNvPr>
          <p:cNvSpPr txBox="1"/>
          <p:nvPr/>
        </p:nvSpPr>
        <p:spPr>
          <a:xfrm>
            <a:off x="7207983" y="5435840"/>
            <a:ext cx="3478491" cy="800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i="1" dirty="0">
                <a:solidFill>
                  <a:srgbClr val="0000CC"/>
                </a:solidFill>
              </a:rPr>
              <a:t>活動性</a:t>
            </a:r>
            <a:endParaRPr lang="en-US" altLang="ja-JP" sz="2800" b="1" i="1" dirty="0">
              <a:solidFill>
                <a:srgbClr val="0000CC"/>
              </a:solidFill>
            </a:endParaRPr>
          </a:p>
          <a:p>
            <a:pPr algn="ctr"/>
            <a:r>
              <a:rPr lang="ja-JP" altLang="en-US" b="1" dirty="0"/>
              <a:t>論より実行できているか</a:t>
            </a:r>
            <a:endParaRPr kumimoji="1" lang="ja-JP" altLang="en-US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490AE2B-3814-46AA-9758-8B7E2BDC03D7}"/>
              </a:ext>
            </a:extLst>
          </p:cNvPr>
          <p:cNvSpPr txBox="1"/>
          <p:nvPr/>
        </p:nvSpPr>
        <p:spPr>
          <a:xfrm>
            <a:off x="4126989" y="5984166"/>
            <a:ext cx="3478491" cy="800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i="1" dirty="0">
                <a:solidFill>
                  <a:srgbClr val="0000CC"/>
                </a:solidFill>
              </a:rPr>
              <a:t>迅速性</a:t>
            </a:r>
            <a:endParaRPr lang="en-US" altLang="ja-JP" sz="2800" b="1" i="1" dirty="0">
              <a:solidFill>
                <a:srgbClr val="0000CC"/>
              </a:solidFill>
            </a:endParaRPr>
          </a:p>
          <a:p>
            <a:pPr algn="ctr"/>
            <a:r>
              <a:rPr lang="ja-JP" altLang="en-US" b="1" dirty="0"/>
              <a:t>意思決定は迅速で的確か</a:t>
            </a:r>
            <a:endParaRPr kumimoji="1" lang="ja-JP" altLang="en-US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ED06B8A-BB34-482F-B0B3-5B39263076B0}"/>
              </a:ext>
            </a:extLst>
          </p:cNvPr>
          <p:cNvSpPr txBox="1">
            <a:spLocks/>
          </p:cNvSpPr>
          <p:nvPr/>
        </p:nvSpPr>
        <p:spPr>
          <a:xfrm rot="19444863">
            <a:off x="2969555" y="4807559"/>
            <a:ext cx="1590868" cy="15011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F31200C-0EBB-4138-910B-BBC3C82ED116}"/>
              </a:ext>
            </a:extLst>
          </p:cNvPr>
          <p:cNvSpPr txBox="1"/>
          <p:nvPr/>
        </p:nvSpPr>
        <p:spPr>
          <a:xfrm>
            <a:off x="942682" y="5467263"/>
            <a:ext cx="3799002" cy="800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i="1" dirty="0">
                <a:solidFill>
                  <a:srgbClr val="0000CC"/>
                </a:solidFill>
              </a:rPr>
              <a:t>効率性</a:t>
            </a:r>
            <a:endParaRPr lang="en-US" altLang="ja-JP" sz="2800" b="1" i="1" dirty="0">
              <a:solidFill>
                <a:srgbClr val="0000CC"/>
              </a:solidFill>
            </a:endParaRPr>
          </a:p>
          <a:p>
            <a:pPr algn="ctr"/>
            <a:r>
              <a:rPr lang="ja-JP" altLang="en-US" b="1" dirty="0"/>
              <a:t>コストと成果は釣り合っているか</a:t>
            </a:r>
            <a:endParaRPr kumimoji="1" lang="ja-JP" altLang="en-US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D9997FD-2D16-455C-A111-7F535147B95F}"/>
              </a:ext>
            </a:extLst>
          </p:cNvPr>
          <p:cNvSpPr txBox="1"/>
          <p:nvPr/>
        </p:nvSpPr>
        <p:spPr>
          <a:xfrm>
            <a:off x="105267" y="4120801"/>
            <a:ext cx="3799002" cy="800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i="1" dirty="0">
                <a:solidFill>
                  <a:srgbClr val="0000CC"/>
                </a:solidFill>
              </a:rPr>
              <a:t>柔軟性</a:t>
            </a:r>
            <a:endParaRPr lang="en-US" altLang="ja-JP" sz="2800" b="1" i="1" dirty="0">
              <a:solidFill>
                <a:srgbClr val="0000CC"/>
              </a:solidFill>
            </a:endParaRPr>
          </a:p>
          <a:p>
            <a:pPr algn="ctr"/>
            <a:r>
              <a:rPr kumimoji="1" lang="ja-JP" altLang="en-US" b="1" dirty="0"/>
              <a:t>状況変化に対応しているか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30366D8-1C19-4062-BBDF-DCD55EFEB8B7}"/>
              </a:ext>
            </a:extLst>
          </p:cNvPr>
          <p:cNvSpPr txBox="1"/>
          <p:nvPr/>
        </p:nvSpPr>
        <p:spPr>
          <a:xfrm>
            <a:off x="97412" y="2632939"/>
            <a:ext cx="3799002" cy="800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i="1" dirty="0">
                <a:solidFill>
                  <a:srgbClr val="0000CC"/>
                </a:solidFill>
              </a:rPr>
              <a:t>自律性</a:t>
            </a:r>
            <a:endParaRPr lang="en-US" altLang="ja-JP" sz="2800" b="1" i="1" dirty="0">
              <a:solidFill>
                <a:srgbClr val="0000CC"/>
              </a:solidFill>
            </a:endParaRPr>
          </a:p>
          <a:p>
            <a:pPr algn="ctr"/>
            <a:r>
              <a:rPr kumimoji="1" lang="ja-JP" altLang="en-US" b="1" dirty="0"/>
              <a:t>指示・指導なくても動くか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11C4752-3D41-4D16-B206-2FEEF211F70F}"/>
              </a:ext>
            </a:extLst>
          </p:cNvPr>
          <p:cNvSpPr txBox="1">
            <a:spLocks/>
          </p:cNvSpPr>
          <p:nvPr/>
        </p:nvSpPr>
        <p:spPr>
          <a:xfrm rot="18379028">
            <a:off x="2999406" y="1151534"/>
            <a:ext cx="1590868" cy="15011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4411EB4-00FF-4C09-A6BF-0EA72C3FD486}"/>
              </a:ext>
            </a:extLst>
          </p:cNvPr>
          <p:cNvSpPr txBox="1"/>
          <p:nvPr/>
        </p:nvSpPr>
        <p:spPr>
          <a:xfrm>
            <a:off x="702299" y="1295904"/>
            <a:ext cx="3799002" cy="800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i="1" dirty="0">
                <a:solidFill>
                  <a:srgbClr val="0000CC"/>
                </a:solidFill>
              </a:rPr>
              <a:t>親和性</a:t>
            </a:r>
            <a:endParaRPr lang="en-US" altLang="ja-JP" sz="2800" b="1" i="1" dirty="0">
              <a:solidFill>
                <a:srgbClr val="0000CC"/>
              </a:solidFill>
            </a:endParaRPr>
          </a:p>
          <a:p>
            <a:pPr algn="ctr"/>
            <a:r>
              <a:rPr kumimoji="1" lang="ja-JP" altLang="en-US" b="1" dirty="0"/>
              <a:t>言いたいことが言えるか</a:t>
            </a:r>
          </a:p>
        </p:txBody>
      </p:sp>
    </p:spTree>
    <p:extLst>
      <p:ext uri="{BB962C8B-B14F-4D97-AF65-F5344CB8AC3E}">
        <p14:creationId xmlns:p14="http://schemas.microsoft.com/office/powerpoint/2010/main" val="3090252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>
            <a:extLst>
              <a:ext uri="{FF2B5EF4-FFF2-40B4-BE49-F238E27FC236}">
                <a16:creationId xmlns:a16="http://schemas.microsoft.com/office/drawing/2014/main" id="{A3122DA8-A611-4FE8-912C-035CC7359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57914">
            <a:off x="8840119" y="1923070"/>
            <a:ext cx="2641728" cy="3676452"/>
          </a:xfrm>
          <a:prstGeom prst="rect">
            <a:avLst/>
          </a:prstGeom>
          <a:ln>
            <a:noFill/>
          </a:ln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615F86F6-EE1A-4AEE-A4AF-70D7BD894E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09" t="9566" r="6880" b="9943"/>
          <a:stretch/>
        </p:blipFill>
        <p:spPr>
          <a:xfrm>
            <a:off x="0" y="791852"/>
            <a:ext cx="8482306" cy="4920792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80CFC89-7A9A-41D9-93EB-C01F5D1621F5}"/>
              </a:ext>
            </a:extLst>
          </p:cNvPr>
          <p:cNvSpPr txBox="1"/>
          <p:nvPr/>
        </p:nvSpPr>
        <p:spPr>
          <a:xfrm>
            <a:off x="8861198" y="5916418"/>
            <a:ext cx="2316384" cy="40011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FF99FF"/>
                </a:solidFill>
              </a:rPr>
              <a:t>患者・利用者満足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2AB78C8-A2EF-4E5A-8EC3-B4D7F6041B52}"/>
              </a:ext>
            </a:extLst>
          </p:cNvPr>
          <p:cNvSpPr txBox="1"/>
          <p:nvPr/>
        </p:nvSpPr>
        <p:spPr>
          <a:xfrm>
            <a:off x="10842898" y="3616277"/>
            <a:ext cx="1254835" cy="40011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rgbClr val="00FFCC"/>
                </a:solidFill>
              </a:rPr>
              <a:t>職員満足</a:t>
            </a:r>
            <a:endParaRPr kumimoji="1" lang="ja-JP" altLang="en-US" sz="2000" b="1" dirty="0">
              <a:solidFill>
                <a:srgbClr val="00FFCC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8112B34-91CF-44C8-A2EC-D4DAE2A798FD}"/>
              </a:ext>
            </a:extLst>
          </p:cNvPr>
          <p:cNvSpPr txBox="1"/>
          <p:nvPr/>
        </p:nvSpPr>
        <p:spPr>
          <a:xfrm>
            <a:off x="8286162" y="4835950"/>
            <a:ext cx="1183566" cy="40011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0000CC"/>
                </a:solidFill>
              </a:rPr>
              <a:t>好業績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FA5F30-2F4A-40D4-8E5C-3F6C2DB623D1}"/>
              </a:ext>
            </a:extLst>
          </p:cNvPr>
          <p:cNvSpPr txBox="1"/>
          <p:nvPr/>
        </p:nvSpPr>
        <p:spPr>
          <a:xfrm>
            <a:off x="8201320" y="1080487"/>
            <a:ext cx="3685880" cy="97167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00B050"/>
                </a:solidFill>
              </a:rPr>
              <a:t>組織の持つ、社会的な使命</a:t>
            </a:r>
            <a:endParaRPr lang="en-US" altLang="ja-JP" sz="2000"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00B050"/>
                </a:solidFill>
              </a:rPr>
              <a:t>目的や価値の実現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4115E23-CC48-4D35-9B13-3A0A3EF63965}"/>
              </a:ext>
            </a:extLst>
          </p:cNvPr>
          <p:cNvSpPr txBox="1"/>
          <p:nvPr/>
        </p:nvSpPr>
        <p:spPr>
          <a:xfrm>
            <a:off x="150921" y="194338"/>
            <a:ext cx="1014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>
                <a:uFill>
                  <a:solidFill>
                    <a:schemeClr val="tx1"/>
                  </a:solidFill>
                </a:uFill>
              </a:rPr>
              <a:t>職員の視点から</a:t>
            </a:r>
            <a:r>
              <a:rPr kumimoji="1" lang="ja-JP" altLang="en-US" sz="2400" b="1" u="sng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組織</a:t>
            </a:r>
            <a:r>
              <a:rPr kumimoji="1" lang="ja-JP" altLang="en-US" sz="2400" b="1" u="sng" dirty="0">
                <a:uFill>
                  <a:solidFill>
                    <a:schemeClr val="tx1"/>
                  </a:solidFill>
                </a:uFill>
              </a:rPr>
              <a:t>を評価する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9F4CE2F-DAD0-4F7D-A4C9-D22F7D2E6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E8F5-F234-482F-B14D-7E6A9AD1984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384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C0C28C5-BD3D-4EDF-95FB-BF0543168DF7}"/>
              </a:ext>
            </a:extLst>
          </p:cNvPr>
          <p:cNvSpPr txBox="1"/>
          <p:nvPr/>
        </p:nvSpPr>
        <p:spPr>
          <a:xfrm>
            <a:off x="143991" y="219219"/>
            <a:ext cx="749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/>
              <a:t>組織が成長するとはどういうことか？</a:t>
            </a:r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D8B30F08-FB2E-48C3-BDFD-F2636ED38434}"/>
              </a:ext>
            </a:extLst>
          </p:cNvPr>
          <p:cNvSpPr/>
          <p:nvPr/>
        </p:nvSpPr>
        <p:spPr>
          <a:xfrm>
            <a:off x="4600281" y="5788058"/>
            <a:ext cx="7286920" cy="603315"/>
          </a:xfrm>
          <a:prstGeom prst="rightArrow">
            <a:avLst/>
          </a:prstGeom>
          <a:gradFill flip="none" rotWithShape="1">
            <a:gsLst>
              <a:gs pos="0">
                <a:srgbClr val="FF99FF"/>
              </a:gs>
              <a:gs pos="50000">
                <a:srgbClr val="FFCCFF"/>
              </a:gs>
              <a:gs pos="100000">
                <a:srgbClr val="FFEBF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8C490F1-75AF-46AB-8931-8B4B36A2EDE6}"/>
              </a:ext>
            </a:extLst>
          </p:cNvPr>
          <p:cNvSpPr txBox="1"/>
          <p:nvPr/>
        </p:nvSpPr>
        <p:spPr>
          <a:xfrm>
            <a:off x="7813804" y="5920878"/>
            <a:ext cx="1425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個人</a:t>
            </a:r>
            <a:r>
              <a:rPr kumimoji="1" lang="ja-JP" altLang="en-US" dirty="0"/>
              <a:t>の成長</a:t>
            </a:r>
          </a:p>
        </p:txBody>
      </p:sp>
      <p:sp>
        <p:nvSpPr>
          <p:cNvPr id="17" name="スライド番号プレースホルダー 16">
            <a:extLst>
              <a:ext uri="{FF2B5EF4-FFF2-40B4-BE49-F238E27FC236}">
                <a16:creationId xmlns:a16="http://schemas.microsoft.com/office/drawing/2014/main" id="{21E7928F-A816-485B-934E-5CC1C0D4A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E8F5-F234-482F-B14D-7E6A9AD19840}" type="slidenum">
              <a:rPr kumimoji="1" lang="ja-JP" altLang="en-US" smtClean="0"/>
              <a:t>4</a:t>
            </a:fld>
            <a:endParaRPr kumimoji="1" lang="ja-JP" altLang="en-US"/>
          </a:p>
        </p:txBody>
      </p:sp>
      <p:graphicFrame>
        <p:nvGraphicFramePr>
          <p:cNvPr id="9" name="表 11">
            <a:extLst>
              <a:ext uri="{FF2B5EF4-FFF2-40B4-BE49-F238E27FC236}">
                <a16:creationId xmlns:a16="http://schemas.microsoft.com/office/drawing/2014/main" id="{497658CA-4B19-46E2-9918-5C9110C605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357445"/>
              </p:ext>
            </p:extLst>
          </p:nvPr>
        </p:nvGraphicFramePr>
        <p:xfrm>
          <a:off x="329939" y="700810"/>
          <a:ext cx="11708091" cy="5058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623">
                  <a:extLst>
                    <a:ext uri="{9D8B030D-6E8A-4147-A177-3AD203B41FA5}">
                      <a16:colId xmlns:a16="http://schemas.microsoft.com/office/drawing/2014/main" val="3499807832"/>
                    </a:ext>
                  </a:extLst>
                </a:gridCol>
                <a:gridCol w="2526383">
                  <a:extLst>
                    <a:ext uri="{9D8B030D-6E8A-4147-A177-3AD203B41FA5}">
                      <a16:colId xmlns:a16="http://schemas.microsoft.com/office/drawing/2014/main" val="3605412527"/>
                    </a:ext>
                  </a:extLst>
                </a:gridCol>
                <a:gridCol w="2441542">
                  <a:extLst>
                    <a:ext uri="{9D8B030D-6E8A-4147-A177-3AD203B41FA5}">
                      <a16:colId xmlns:a16="http://schemas.microsoft.com/office/drawing/2014/main" val="4032931610"/>
                    </a:ext>
                  </a:extLst>
                </a:gridCol>
                <a:gridCol w="2441543">
                  <a:extLst>
                    <a:ext uri="{9D8B030D-6E8A-4147-A177-3AD203B41FA5}">
                      <a16:colId xmlns:a16="http://schemas.microsoft.com/office/drawing/2014/main" val="231949094"/>
                    </a:ext>
                  </a:extLst>
                </a:gridCol>
              </a:tblGrid>
              <a:tr h="12788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b="1" dirty="0">
                          <a:solidFill>
                            <a:srgbClr val="00FFCC"/>
                          </a:solidFill>
                        </a:rPr>
                        <a:t>　　自律進化レベル</a:t>
                      </a:r>
                      <a:endParaRPr kumimoji="1" lang="en-US" altLang="ja-JP" b="1" dirty="0">
                        <a:solidFill>
                          <a:srgbClr val="00FFCC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　自律性や創造性が発揮できている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</a:rPr>
                        <a:t>。</a:t>
                      </a:r>
                      <a:endParaRPr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b="1" dirty="0">
                          <a:solidFill>
                            <a:srgbClr val="0000CC"/>
                          </a:solidFill>
                        </a:rPr>
                        <a:t>個人　未成熟</a:t>
                      </a:r>
                      <a:endParaRPr kumimoji="1" lang="en-US" altLang="ja-JP" b="1" dirty="0">
                        <a:solidFill>
                          <a:srgbClr val="0000CC"/>
                        </a:solidFill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b="1" dirty="0">
                          <a:solidFill>
                            <a:srgbClr val="FF99FF"/>
                          </a:solidFill>
                        </a:rPr>
                        <a:t>組織　成熟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b="1" dirty="0">
                          <a:solidFill>
                            <a:srgbClr val="FF99FF"/>
                          </a:solidFill>
                        </a:rPr>
                        <a:t>個人　成熟</a:t>
                      </a:r>
                      <a:endParaRPr kumimoji="1" lang="en-US" altLang="ja-JP" b="1" dirty="0">
                        <a:solidFill>
                          <a:srgbClr val="FF99FF"/>
                        </a:solidFill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b="1" dirty="0">
                          <a:solidFill>
                            <a:srgbClr val="FF99FF"/>
                          </a:solidFill>
                        </a:rPr>
                        <a:t>組織　成熟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273367"/>
                  </a:ext>
                </a:extLst>
              </a:tr>
              <a:tr h="12066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b="1" dirty="0">
                          <a:solidFill>
                            <a:srgbClr val="00B0F0"/>
                          </a:solidFill>
                        </a:rPr>
                        <a:t>　　整備レベル</a:t>
                      </a:r>
                      <a:endParaRPr kumimoji="1" lang="en-US" altLang="ja-JP" b="1" dirty="0">
                        <a:solidFill>
                          <a:srgbClr val="00B0F0"/>
                        </a:solidFill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　　ルールやプロセスが整いつつある。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161170"/>
                  </a:ext>
                </a:extLst>
              </a:tr>
              <a:tr h="10549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b="1" dirty="0">
                          <a:solidFill>
                            <a:schemeClr val="accent2"/>
                          </a:solidFill>
                        </a:rPr>
                        <a:t>　　混沌レベル</a:t>
                      </a:r>
                      <a:endParaRPr kumimoji="1" lang="en-US" altLang="ja-JP" b="1" dirty="0">
                        <a:solidFill>
                          <a:schemeClr val="accent2"/>
                        </a:solidFill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　　何が起きるか、現状がどうなって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　　いるか分からない。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b="1" dirty="0">
                          <a:solidFill>
                            <a:srgbClr val="0000CC"/>
                          </a:solidFill>
                        </a:rPr>
                        <a:t>個人　未成熟</a:t>
                      </a:r>
                      <a:endParaRPr kumimoji="1" lang="en-US" altLang="ja-JP" b="1" dirty="0">
                        <a:solidFill>
                          <a:srgbClr val="0000CC"/>
                        </a:solidFill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b="1" dirty="0">
                          <a:solidFill>
                            <a:srgbClr val="0000CC"/>
                          </a:solidFill>
                        </a:rPr>
                        <a:t>組織　未成熟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b="1" dirty="0">
                          <a:solidFill>
                            <a:srgbClr val="FF99FF"/>
                          </a:solidFill>
                        </a:rPr>
                        <a:t>個人　成熟</a:t>
                      </a:r>
                      <a:endParaRPr kumimoji="1" lang="en-US" altLang="ja-JP" b="1" dirty="0">
                        <a:solidFill>
                          <a:srgbClr val="FF99FF"/>
                        </a:solidFill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b="1" dirty="0">
                          <a:solidFill>
                            <a:srgbClr val="0000CC"/>
                          </a:solidFill>
                        </a:rPr>
                        <a:t>組織　未成熟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8579"/>
                  </a:ext>
                </a:extLst>
              </a:tr>
              <a:tr h="10549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b="1" dirty="0">
                          <a:solidFill>
                            <a:schemeClr val="accent2"/>
                          </a:solidFill>
                        </a:rPr>
                        <a:t>遂行クラス</a:t>
                      </a:r>
                      <a:endParaRPr kumimoji="1" lang="en-US" altLang="ja-JP" b="1" dirty="0">
                        <a:solidFill>
                          <a:schemeClr val="accent2"/>
                        </a:solidFill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b="1" dirty="0"/>
                        <a:t>組織に従属し、依存する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b="1" dirty="0">
                          <a:solidFill>
                            <a:srgbClr val="00B0F0"/>
                          </a:solidFill>
                        </a:rPr>
                        <a:t>判断クラス</a:t>
                      </a:r>
                      <a:endParaRPr kumimoji="1" lang="en-US" altLang="ja-JP" b="1" dirty="0">
                        <a:solidFill>
                          <a:srgbClr val="00B0F0"/>
                        </a:solidFill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b="1" dirty="0"/>
                        <a:t>組織の構成や運営を理解できる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b="1" dirty="0">
                          <a:solidFill>
                            <a:srgbClr val="00FFCC"/>
                          </a:solidFill>
                        </a:rPr>
                        <a:t>指導クラス</a:t>
                      </a:r>
                      <a:endParaRPr kumimoji="1" lang="en-US" altLang="ja-JP" b="1" dirty="0">
                        <a:solidFill>
                          <a:srgbClr val="00FFCC"/>
                        </a:solidFill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b="1" dirty="0"/>
                        <a:t>組織をリードできる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695383"/>
                  </a:ext>
                </a:extLst>
              </a:tr>
            </a:tbl>
          </a:graphicData>
        </a:graphic>
      </p:graphicFrame>
      <p:sp>
        <p:nvSpPr>
          <p:cNvPr id="10" name="矢印: 上 9">
            <a:extLst>
              <a:ext uri="{FF2B5EF4-FFF2-40B4-BE49-F238E27FC236}">
                <a16:creationId xmlns:a16="http://schemas.microsoft.com/office/drawing/2014/main" id="{59AFC73C-CEA8-4378-91A3-BE0FAA35CE17}"/>
              </a:ext>
            </a:extLst>
          </p:cNvPr>
          <p:cNvSpPr/>
          <p:nvPr/>
        </p:nvSpPr>
        <p:spPr>
          <a:xfrm>
            <a:off x="179112" y="678728"/>
            <a:ext cx="549340" cy="4067019"/>
          </a:xfrm>
          <a:prstGeom prst="upArrow">
            <a:avLst/>
          </a:prstGeom>
          <a:gradFill flip="none" rotWithShape="1">
            <a:gsLst>
              <a:gs pos="0">
                <a:srgbClr val="FF99FF"/>
              </a:gs>
              <a:gs pos="50000">
                <a:srgbClr val="FFCCFF"/>
              </a:gs>
              <a:gs pos="100000">
                <a:srgbClr val="FFEB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3D67518-55C6-467E-94B3-D2B722C764BF}"/>
              </a:ext>
            </a:extLst>
          </p:cNvPr>
          <p:cNvSpPr txBox="1"/>
          <p:nvPr/>
        </p:nvSpPr>
        <p:spPr>
          <a:xfrm>
            <a:off x="245097" y="2002264"/>
            <a:ext cx="537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組織</a:t>
            </a:r>
            <a:r>
              <a:rPr kumimoji="1" lang="ja-JP" altLang="en-US" dirty="0"/>
              <a:t>の成長</a:t>
            </a:r>
          </a:p>
        </p:txBody>
      </p:sp>
    </p:spTree>
    <p:extLst>
      <p:ext uri="{BB962C8B-B14F-4D97-AF65-F5344CB8AC3E}">
        <p14:creationId xmlns:p14="http://schemas.microsoft.com/office/powerpoint/2010/main" val="2606490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0A004919-AF23-4782-B54D-7CA37D8EE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83" y="899635"/>
            <a:ext cx="6551628" cy="5771491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65DE296-556A-42E5-903E-FCE9E70CD949}"/>
              </a:ext>
            </a:extLst>
          </p:cNvPr>
          <p:cNvSpPr txBox="1"/>
          <p:nvPr/>
        </p:nvSpPr>
        <p:spPr>
          <a:xfrm>
            <a:off x="162844" y="228645"/>
            <a:ext cx="5266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/>
              <a:t>組織が</a:t>
            </a:r>
            <a:r>
              <a:rPr lang="ja-JP" altLang="en-US" sz="2400" b="1" u="sng" dirty="0"/>
              <a:t>「上手く行く」循環</a:t>
            </a:r>
            <a:r>
              <a:rPr kumimoji="1" lang="ja-JP" altLang="en-US" sz="2400" b="1" u="sng" dirty="0"/>
              <a:t>とは</a:t>
            </a:r>
            <a:r>
              <a:rPr kumimoji="1" lang="en-US" altLang="ja-JP" sz="2400" b="1" u="sng" dirty="0"/>
              <a:t>…</a:t>
            </a:r>
            <a:endParaRPr kumimoji="1" lang="ja-JP" altLang="en-US" sz="2400" b="1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A98C85-CFC4-4A9E-8148-4A3C4CA6F182}"/>
              </a:ext>
            </a:extLst>
          </p:cNvPr>
          <p:cNvSpPr txBox="1"/>
          <p:nvPr/>
        </p:nvSpPr>
        <p:spPr>
          <a:xfrm>
            <a:off x="6768261" y="6271412"/>
            <a:ext cx="262665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良い人がいる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4CE672-DB4A-4BF1-BF59-9D6E1167C5E5}"/>
              </a:ext>
            </a:extLst>
          </p:cNvPr>
          <p:cNvSpPr txBox="1"/>
          <p:nvPr/>
        </p:nvSpPr>
        <p:spPr>
          <a:xfrm>
            <a:off x="7258454" y="5116572"/>
            <a:ext cx="262665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良い関係にある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179F91-EA5C-49D8-B510-BB3ECF57A772}"/>
              </a:ext>
            </a:extLst>
          </p:cNvPr>
          <p:cNvSpPr txBox="1"/>
          <p:nvPr/>
        </p:nvSpPr>
        <p:spPr>
          <a:xfrm>
            <a:off x="7824061" y="3942876"/>
            <a:ext cx="262665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良い対話や発案がある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E29E94-6BEC-4ECD-926E-ABDB1A80B801}"/>
              </a:ext>
            </a:extLst>
          </p:cNvPr>
          <p:cNvSpPr txBox="1"/>
          <p:nvPr/>
        </p:nvSpPr>
        <p:spPr>
          <a:xfrm>
            <a:off x="8342538" y="2759755"/>
            <a:ext cx="262665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良い行動が起きる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A6BEEF-1668-412B-9DD4-E377A34B9AA0}"/>
              </a:ext>
            </a:extLst>
          </p:cNvPr>
          <p:cNvSpPr txBox="1"/>
          <p:nvPr/>
        </p:nvSpPr>
        <p:spPr>
          <a:xfrm>
            <a:off x="8823304" y="1576634"/>
            <a:ext cx="262665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良い成果が生まれる</a:t>
            </a: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655771A0-EA2A-473C-B70D-117B167E6CB8}"/>
              </a:ext>
            </a:extLst>
          </p:cNvPr>
          <p:cNvSpPr/>
          <p:nvPr/>
        </p:nvSpPr>
        <p:spPr>
          <a:xfrm rot="12284645">
            <a:off x="10292225" y="975235"/>
            <a:ext cx="394447" cy="446029"/>
          </a:xfrm>
          <a:prstGeom prst="downArrow">
            <a:avLst/>
          </a:prstGeom>
          <a:gradFill>
            <a:gsLst>
              <a:gs pos="100000">
                <a:srgbClr val="FF99FF"/>
              </a:gs>
              <a:gs pos="16000">
                <a:srgbClr val="FFCCFF"/>
              </a:gs>
              <a:gs pos="0">
                <a:srgbClr val="FFEBFF"/>
              </a:gs>
            </a:gsLst>
            <a:lin ang="5400000" scaled="1"/>
          </a:gra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1CE4B00-9210-4577-A354-9A3F967C24D9}"/>
              </a:ext>
            </a:extLst>
          </p:cNvPr>
          <p:cNvSpPr txBox="1"/>
          <p:nvPr/>
        </p:nvSpPr>
        <p:spPr>
          <a:xfrm>
            <a:off x="9360632" y="431220"/>
            <a:ext cx="262665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良い成果が集まる</a:t>
            </a:r>
          </a:p>
        </p:txBody>
      </p:sp>
      <p:sp>
        <p:nvSpPr>
          <p:cNvPr id="15" name="スライド番号プレースホルダー 14">
            <a:extLst>
              <a:ext uri="{FF2B5EF4-FFF2-40B4-BE49-F238E27FC236}">
                <a16:creationId xmlns:a16="http://schemas.microsoft.com/office/drawing/2014/main" id="{1A947654-3E85-4259-A95C-D48E5E698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E8F5-F234-482F-B14D-7E6A9AD19840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6" name="矢印: 下 15">
            <a:extLst>
              <a:ext uri="{FF2B5EF4-FFF2-40B4-BE49-F238E27FC236}">
                <a16:creationId xmlns:a16="http://schemas.microsoft.com/office/drawing/2014/main" id="{EDC9452B-9C06-4683-8DF9-55FCFB51C9FD}"/>
              </a:ext>
            </a:extLst>
          </p:cNvPr>
          <p:cNvSpPr/>
          <p:nvPr/>
        </p:nvSpPr>
        <p:spPr>
          <a:xfrm rot="12284645">
            <a:off x="9718758" y="2136304"/>
            <a:ext cx="394447" cy="446029"/>
          </a:xfrm>
          <a:prstGeom prst="downArrow">
            <a:avLst/>
          </a:prstGeom>
          <a:gradFill>
            <a:gsLst>
              <a:gs pos="100000">
                <a:srgbClr val="FF99FF"/>
              </a:gs>
              <a:gs pos="16000">
                <a:srgbClr val="FFCCFF"/>
              </a:gs>
              <a:gs pos="0">
                <a:srgbClr val="FFEBFF"/>
              </a:gs>
            </a:gsLst>
            <a:lin ang="5400000" scaled="1"/>
          </a:gra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矢印: 下 16">
            <a:extLst>
              <a:ext uri="{FF2B5EF4-FFF2-40B4-BE49-F238E27FC236}">
                <a16:creationId xmlns:a16="http://schemas.microsoft.com/office/drawing/2014/main" id="{56897AF3-A09E-4D2D-93A7-174790E945C1}"/>
              </a:ext>
            </a:extLst>
          </p:cNvPr>
          <p:cNvSpPr/>
          <p:nvPr/>
        </p:nvSpPr>
        <p:spPr>
          <a:xfrm rot="12284645">
            <a:off x="9181429" y="3305227"/>
            <a:ext cx="394447" cy="446029"/>
          </a:xfrm>
          <a:prstGeom prst="downArrow">
            <a:avLst/>
          </a:prstGeom>
          <a:gradFill>
            <a:gsLst>
              <a:gs pos="100000">
                <a:srgbClr val="FF99FF"/>
              </a:gs>
              <a:gs pos="16000">
                <a:srgbClr val="FFCCFF"/>
              </a:gs>
              <a:gs pos="0">
                <a:srgbClr val="FFEBFF"/>
              </a:gs>
            </a:gsLst>
            <a:lin ang="5400000" scaled="1"/>
          </a:gra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矢印: 下 17">
            <a:extLst>
              <a:ext uri="{FF2B5EF4-FFF2-40B4-BE49-F238E27FC236}">
                <a16:creationId xmlns:a16="http://schemas.microsoft.com/office/drawing/2014/main" id="{A503E767-AE2C-4DEF-8A68-7F7BDBA7DF1F}"/>
              </a:ext>
            </a:extLst>
          </p:cNvPr>
          <p:cNvSpPr/>
          <p:nvPr/>
        </p:nvSpPr>
        <p:spPr>
          <a:xfrm rot="12284645">
            <a:off x="8625250" y="4511858"/>
            <a:ext cx="394447" cy="446029"/>
          </a:xfrm>
          <a:prstGeom prst="downArrow">
            <a:avLst/>
          </a:prstGeom>
          <a:gradFill>
            <a:gsLst>
              <a:gs pos="100000">
                <a:srgbClr val="FF99FF"/>
              </a:gs>
              <a:gs pos="16000">
                <a:srgbClr val="FFCCFF"/>
              </a:gs>
              <a:gs pos="0">
                <a:srgbClr val="FFEBFF"/>
              </a:gs>
            </a:gsLst>
            <a:lin ang="5400000" scaled="1"/>
          </a:gra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矢印: 下 18">
            <a:extLst>
              <a:ext uri="{FF2B5EF4-FFF2-40B4-BE49-F238E27FC236}">
                <a16:creationId xmlns:a16="http://schemas.microsoft.com/office/drawing/2014/main" id="{06665CD7-F619-499D-8C34-665469371972}"/>
              </a:ext>
            </a:extLst>
          </p:cNvPr>
          <p:cNvSpPr/>
          <p:nvPr/>
        </p:nvSpPr>
        <p:spPr>
          <a:xfrm rot="12284645">
            <a:off x="8087925" y="5643075"/>
            <a:ext cx="394447" cy="446029"/>
          </a:xfrm>
          <a:prstGeom prst="downArrow">
            <a:avLst/>
          </a:prstGeom>
          <a:gradFill>
            <a:gsLst>
              <a:gs pos="100000">
                <a:srgbClr val="FF99FF"/>
              </a:gs>
              <a:gs pos="16000">
                <a:srgbClr val="FFCCFF"/>
              </a:gs>
              <a:gs pos="0">
                <a:srgbClr val="FFEBFF"/>
              </a:gs>
            </a:gsLst>
            <a:lin ang="5400000" scaled="1"/>
          </a:gra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653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337</Words>
  <Application>Microsoft Office PowerPoint</Application>
  <PresentationFormat>ワイド画面</PresentationFormat>
  <Paragraphs>77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河北 隆</dc:creator>
  <cp:lastModifiedBy>河北 隆</cp:lastModifiedBy>
  <cp:revision>23</cp:revision>
  <dcterms:created xsi:type="dcterms:W3CDTF">2021-08-03T01:29:43Z</dcterms:created>
  <dcterms:modified xsi:type="dcterms:W3CDTF">2021-11-27T20:42:48Z</dcterms:modified>
</cp:coreProperties>
</file>